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2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7FAB1-2502-4E75-8433-1F71CA0F0E47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E884E-78D2-4C93-9E12-773F14FC21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5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E884E-78D2-4C93-9E12-773F14FC219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8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E884E-78D2-4C93-9E12-773F14FC219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89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00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6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93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947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36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7300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70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60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5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2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9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0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8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6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AEA36B-71CF-468F-85D6-4576F452D0C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989E91-CD6E-4413-B7FE-1D9E696A76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477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measures.com/login/nova/faculty/authentication/showLogin.do?shce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Activity Insight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7493137" cy="1947333"/>
          </a:xfrm>
        </p:spPr>
        <p:txBody>
          <a:bodyPr>
            <a:normAutofit/>
          </a:bodyPr>
          <a:lstStyle/>
          <a:p>
            <a:r>
              <a:rPr lang="en-US" sz="3200" b="1" dirty="0"/>
              <a:t>Adding Intellectual Contributions</a:t>
            </a:r>
          </a:p>
        </p:txBody>
      </p:sp>
    </p:spTree>
    <p:extLst>
      <p:ext uri="{BB962C8B-B14F-4D97-AF65-F5344CB8AC3E}">
        <p14:creationId xmlns:p14="http://schemas.microsoft.com/office/powerpoint/2010/main" val="35164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038" y="207569"/>
            <a:ext cx="8534400" cy="1507067"/>
          </a:xfrm>
        </p:spPr>
        <p:txBody>
          <a:bodyPr/>
          <a:lstStyle/>
          <a:p>
            <a:r>
              <a:rPr lang="en-US" dirty="0"/>
              <a:t>Login to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27" y="1632155"/>
            <a:ext cx="9012221" cy="3873910"/>
          </a:xfrm>
        </p:spPr>
        <p:txBody>
          <a:bodyPr>
            <a:noAutofit/>
          </a:bodyPr>
          <a:lstStyle/>
          <a:p>
            <a:r>
              <a:rPr lang="en-US" dirty="0">
                <a:hlinkClick r:id="rId2"/>
              </a:rPr>
              <a:t>https://www.digitalmeasures.com/login/nova/faculty/authentication/showLogin.do?shce=1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Select - Manage Activities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Select - Intellectual Contributions.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n-US" sz="2200" b="1" dirty="0" smtClean="0">
                <a:solidFill>
                  <a:schemeClr val="tx1"/>
                </a:solidFill>
              </a:rPr>
              <a:t>Located </a:t>
            </a:r>
            <a:r>
              <a:rPr lang="en-US" sz="2200" b="1" dirty="0">
                <a:solidFill>
                  <a:schemeClr val="tx1"/>
                </a:solidFill>
              </a:rPr>
              <a:t>under the Scholarship/Research heading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Select - Add New Item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2700"/>
            <a:ext cx="12192001" cy="6858000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9429054" y="104933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33080" y="1085005"/>
            <a:ext cx="1933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Only specific types of Contributions are acceptable by AACSB &amp; HCBE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9005524" y="1719852"/>
            <a:ext cx="978408" cy="2918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8450646" y="2197569"/>
            <a:ext cx="978408" cy="3253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7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52" y="953829"/>
            <a:ext cx="11475758" cy="5710442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Contribution Type </a:t>
            </a:r>
            <a:r>
              <a:rPr lang="en-US" b="1" dirty="0" smtClean="0"/>
              <a:t>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Select </a:t>
            </a:r>
            <a:r>
              <a:rPr lang="en-US" sz="2000" dirty="0">
                <a:solidFill>
                  <a:schemeClr val="tx1"/>
                </a:solidFill>
              </a:rPr>
              <a:t>from the dropdown menu. </a:t>
            </a:r>
            <a:r>
              <a:rPr lang="en-US" sz="2000" dirty="0" smtClean="0">
                <a:solidFill>
                  <a:schemeClr val="tx1"/>
                </a:solidFill>
              </a:rPr>
              <a:t>Not all types of Contributions listed are acceptable to AACSB &amp; HCBE (this is an </a:t>
            </a:r>
            <a:r>
              <a:rPr lang="en-US" sz="2000" dirty="0" err="1" smtClean="0">
                <a:solidFill>
                  <a:schemeClr val="tx1"/>
                </a:solidFill>
              </a:rPr>
              <a:t>NSU</a:t>
            </a:r>
            <a:r>
              <a:rPr lang="en-US" sz="2000" dirty="0" smtClean="0">
                <a:solidFill>
                  <a:schemeClr val="tx1"/>
                </a:solidFill>
              </a:rPr>
              <a:t>-wide system).  See Guidance Document for additional information.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Presentations should be added on the Presentations Screen, Not the IC Screen</a:t>
            </a:r>
          </a:p>
          <a:p>
            <a:r>
              <a:rPr lang="en-US" b="1" dirty="0" smtClean="0"/>
              <a:t>AACSB Classification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AACSB expects we will have a portfolio of ICs in all three categories 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•</a:t>
            </a:r>
            <a:r>
              <a:rPr lang="en-US" sz="2000" dirty="0">
                <a:solidFill>
                  <a:schemeClr val="tx1"/>
                </a:solidFill>
              </a:rPr>
              <a:t>Basic/discipline-based	 </a:t>
            </a:r>
            <a:r>
              <a:rPr lang="en-US" sz="2000" dirty="0" smtClean="0">
                <a:solidFill>
                  <a:schemeClr val="tx1"/>
                </a:solidFill>
              </a:rPr>
              <a:t>•A</a:t>
            </a:r>
            <a:r>
              <a:rPr lang="en-US" sz="2000" dirty="0">
                <a:solidFill>
                  <a:schemeClr val="tx1"/>
                </a:solidFill>
              </a:rPr>
              <a:t>pplied 	 • Teaching </a:t>
            </a:r>
            <a:r>
              <a:rPr lang="en-US" sz="2000" dirty="0" smtClean="0">
                <a:solidFill>
                  <a:schemeClr val="tx1"/>
                </a:solidFill>
              </a:rPr>
              <a:t>&amp; learning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With our applied mission, the expectation is that we will have a higher percentage of applied research.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b="1" dirty="0"/>
              <a:t>Current Status </a:t>
            </a:r>
            <a:endParaRPr lang="en-US" b="1" dirty="0" smtClean="0"/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Only </a:t>
            </a:r>
            <a:r>
              <a:rPr lang="en-US" sz="2000" b="1" dirty="0" smtClean="0">
                <a:solidFill>
                  <a:schemeClr val="tx1"/>
                </a:solidFill>
              </a:rPr>
              <a:t>Accepted or Published Items </a:t>
            </a:r>
            <a:r>
              <a:rPr lang="en-US" sz="2000" dirty="0" smtClean="0">
                <a:solidFill>
                  <a:schemeClr val="tx1"/>
                </a:solidFill>
              </a:rPr>
              <a:t>are included on reports – You must include </a:t>
            </a:r>
            <a:r>
              <a:rPr lang="en-US" sz="2000" b="1" dirty="0" smtClean="0">
                <a:solidFill>
                  <a:schemeClr val="tx1"/>
                </a:solidFill>
              </a:rPr>
              <a:t>Date of Acceptance and/or Date Published </a:t>
            </a:r>
            <a:r>
              <a:rPr lang="en-US" sz="2000" dirty="0" smtClean="0">
                <a:solidFill>
                  <a:schemeClr val="tx1"/>
                </a:solidFill>
              </a:rPr>
              <a:t>for item to be included on reports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You can still add non-accepted/published items.  Choose </a:t>
            </a:r>
            <a:r>
              <a:rPr lang="en-US" sz="2000" dirty="0">
                <a:solidFill>
                  <a:schemeClr val="tx1"/>
                </a:solidFill>
              </a:rPr>
              <a:t>the appropriate </a:t>
            </a:r>
            <a:r>
              <a:rPr lang="en-US" sz="2000" dirty="0" smtClean="0">
                <a:solidFill>
                  <a:schemeClr val="tx1"/>
                </a:solidFill>
              </a:rPr>
              <a:t>status, then come </a:t>
            </a:r>
            <a:r>
              <a:rPr lang="en-US" sz="2000" dirty="0">
                <a:solidFill>
                  <a:schemeClr val="tx1"/>
                </a:solidFill>
              </a:rPr>
              <a:t>back </a:t>
            </a:r>
            <a:r>
              <a:rPr lang="en-US" sz="2000" dirty="0" smtClean="0">
                <a:solidFill>
                  <a:schemeClr val="tx1"/>
                </a:solidFill>
              </a:rPr>
              <a:t>later to update </a:t>
            </a:r>
            <a:r>
              <a:rPr lang="en-US" sz="2000" dirty="0">
                <a:solidFill>
                  <a:schemeClr val="tx1"/>
                </a:solidFill>
              </a:rPr>
              <a:t>the item as it moves through the publication process. 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6646" y="142000"/>
            <a:ext cx="11033171" cy="12687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dirty="0" smtClean="0"/>
              <a:t>Items Required to show on reports</a:t>
            </a:r>
          </a:p>
          <a:p>
            <a:pPr algn="ctr"/>
            <a:r>
              <a:rPr lang="en-US" sz="2400" dirty="0" smtClean="0"/>
              <a:t>For AACSB Table 2-1(AACSB </a:t>
            </a:r>
            <a:r>
              <a:rPr lang="en-US" sz="2400" dirty="0"/>
              <a:t>Standard 2)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3617484" y="3866606"/>
            <a:ext cx="978408" cy="2039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3617484" y="4068102"/>
            <a:ext cx="978408" cy="2662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4945541" y="6428125"/>
            <a:ext cx="978408" cy="2662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3967133" y="386280"/>
            <a:ext cx="978408" cy="26626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18157" y="1192491"/>
            <a:ext cx="3285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For NSU Co-Authored ICs 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Have only 1 author enter IC 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It will show on all authors’ CVs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8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583" y="5733848"/>
            <a:ext cx="10197296" cy="73152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Accurate Data Entry leads to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accurate </a:t>
            </a:r>
            <a:r>
              <a:rPr lang="en-US" sz="3200" dirty="0"/>
              <a:t>Reporting.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45" y="1193368"/>
            <a:ext cx="10036113" cy="4540480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b="1" dirty="0"/>
              <a:t>Date of Acceptance and/or Date </a:t>
            </a:r>
            <a:r>
              <a:rPr lang="en-US" sz="2400" b="1" dirty="0" smtClean="0"/>
              <a:t>Published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You must include Date of Acceptance and/or Date Published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Only Accepted or Published Items are included on AACSB reports</a:t>
            </a:r>
          </a:p>
          <a:p>
            <a:r>
              <a:rPr lang="en-US" sz="2400" b="1" dirty="0" smtClean="0"/>
              <a:t>“Was this Peer-reviewed/referred?” and “Is this publicly available?”</a:t>
            </a:r>
            <a:endParaRPr lang="en-US" sz="2400" b="1" dirty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Both must be Yes </a:t>
            </a:r>
          </a:p>
          <a:p>
            <a:r>
              <a:rPr lang="en-US" sz="2600" b="1" dirty="0" smtClean="0"/>
              <a:t>Multiple Authors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If NSU Co-authored, have only 1 person enter on Activity Insight to avoid double (&amp; triple) counting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Please enter </a:t>
            </a:r>
            <a:r>
              <a:rPr lang="en-US" sz="2600" dirty="0">
                <a:solidFill>
                  <a:schemeClr val="tx1"/>
                </a:solidFill>
              </a:rPr>
              <a:t>the full first and last name. Do not use abbreviations such as D. Smith, or Dr. Smith.</a:t>
            </a: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6645" y="234990"/>
            <a:ext cx="11033171" cy="12687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dirty="0" smtClean="0"/>
              <a:t>Items Required to show on reports</a:t>
            </a:r>
          </a:p>
          <a:p>
            <a:pPr algn="ctr"/>
            <a:r>
              <a:rPr lang="en-US" sz="2400" dirty="0" smtClean="0"/>
              <a:t>Continued</a:t>
            </a:r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6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 rot="14333249">
            <a:off x="9595609" y="566904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975823">
            <a:off x="9596448" y="3918225"/>
            <a:ext cx="786452" cy="8474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30725" y="5425339"/>
            <a:ext cx="2061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Journal Quality (Harzing)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Reporting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 rot="5400000">
            <a:off x="2662454" y="6129288"/>
            <a:ext cx="242316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59" y="209800"/>
            <a:ext cx="11109998" cy="1507067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Impact Reporting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has the work you have done  (Research, Teaching &amp; Service) Made a difference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720" y="1503337"/>
            <a:ext cx="11094500" cy="5021450"/>
          </a:xfrm>
        </p:spPr>
        <p:txBody>
          <a:bodyPr>
            <a:normAutofit/>
          </a:bodyPr>
          <a:lstStyle/>
          <a:p>
            <a:r>
              <a:rPr lang="en-US" b="1" dirty="0"/>
              <a:t>You will see throughout the various screens an area in which we collect Impact. </a:t>
            </a:r>
            <a:endParaRPr lang="en-US" b="1" dirty="0" smtClean="0"/>
          </a:p>
          <a:p>
            <a:r>
              <a:rPr lang="en-US" b="1" dirty="0" smtClean="0"/>
              <a:t>Impact </a:t>
            </a:r>
            <a:r>
              <a:rPr lang="en-US" b="1" dirty="0"/>
              <a:t>is </a:t>
            </a:r>
            <a:r>
              <a:rPr lang="en-US" b="1" dirty="0" smtClean="0"/>
              <a:t>telling the story of how your research, teaching and service has </a:t>
            </a:r>
            <a:r>
              <a:rPr lang="en-US" b="1" dirty="0"/>
              <a:t>made a </a:t>
            </a:r>
            <a:r>
              <a:rPr lang="en-US" b="1" dirty="0" smtClean="0"/>
              <a:t>difference or fostered innovation. </a:t>
            </a:r>
          </a:p>
          <a:p>
            <a:pPr lvl="1"/>
            <a:r>
              <a:rPr lang="en-US" sz="2000" b="1" dirty="0" smtClean="0"/>
              <a:t>Impact takes time to develop – in many cases beyond the 5 year reporting cycle – The Impact Date field captures these items  </a:t>
            </a:r>
          </a:p>
          <a:p>
            <a:pPr lvl="1"/>
            <a:r>
              <a:rPr lang="en-US" sz="2000" b="1" dirty="0" smtClean="0"/>
              <a:t>You can use Qualitative descriptions and/or </a:t>
            </a:r>
            <a:r>
              <a:rPr lang="en-US" sz="2000" b="1" dirty="0"/>
              <a:t>Q</a:t>
            </a:r>
            <a:r>
              <a:rPr lang="en-US" sz="2000" b="1" dirty="0" smtClean="0"/>
              <a:t>uantitative metrics </a:t>
            </a:r>
          </a:p>
          <a:p>
            <a:pPr lvl="2"/>
            <a:r>
              <a:rPr lang="en-US" sz="1800" b="1" dirty="0" smtClean="0"/>
              <a:t>See guidance document for examples of impact and impact documentation </a:t>
            </a:r>
          </a:p>
          <a:p>
            <a:pPr lvl="1"/>
            <a:r>
              <a:rPr lang="en-US" sz="2000" b="1" dirty="0" smtClean="0"/>
              <a:t>Not all work will have impact, but it is important to report when it does so we can celebrate these achievements!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Please </a:t>
            </a:r>
            <a:r>
              <a:rPr lang="en-US" b="1" dirty="0">
                <a:solidFill>
                  <a:schemeClr val="tx1"/>
                </a:solidFill>
              </a:rPr>
              <a:t>make sure when you see a screen that asks you to input Impact that you </a:t>
            </a:r>
            <a:r>
              <a:rPr lang="en-US" b="1" dirty="0" smtClean="0">
                <a:solidFill>
                  <a:schemeClr val="tx1"/>
                </a:solidFill>
              </a:rPr>
              <a:t>think about the way </a:t>
            </a:r>
            <a:r>
              <a:rPr lang="en-US" b="1" dirty="0">
                <a:solidFill>
                  <a:schemeClr val="tx1"/>
                </a:solidFill>
              </a:rPr>
              <a:t>in which </a:t>
            </a:r>
            <a:r>
              <a:rPr lang="en-US" b="1" dirty="0" smtClean="0">
                <a:solidFill>
                  <a:schemeClr val="tx1"/>
                </a:solidFill>
              </a:rPr>
              <a:t>the item entered your </a:t>
            </a:r>
            <a:r>
              <a:rPr lang="en-US" b="1" dirty="0">
                <a:solidFill>
                  <a:schemeClr val="tx1"/>
                </a:solidFill>
              </a:rPr>
              <a:t>entry has made a difference. </a:t>
            </a:r>
          </a:p>
        </p:txBody>
      </p:sp>
    </p:spTree>
    <p:extLst>
      <p:ext uri="{BB962C8B-B14F-4D97-AF65-F5344CB8AC3E}">
        <p14:creationId xmlns:p14="http://schemas.microsoft.com/office/powerpoint/2010/main" val="9876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4893</TotalTime>
  <Words>375</Words>
  <Application>Microsoft Office PowerPoint</Application>
  <PresentationFormat>Widescreen</PresentationFormat>
  <Paragraphs>48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Slice</vt:lpstr>
      <vt:lpstr>Activity Insight</vt:lpstr>
      <vt:lpstr>Login to the System</vt:lpstr>
      <vt:lpstr>PowerPoint Presentation</vt:lpstr>
      <vt:lpstr>PowerPoint Presentation</vt:lpstr>
      <vt:lpstr>PowerPoint Presentation</vt:lpstr>
      <vt:lpstr>Accurate Data Entry leads to  accurate Reporting. </vt:lpstr>
      <vt:lpstr>PowerPoint Presentation</vt:lpstr>
      <vt:lpstr>Impact Reporting How has the work you have done  (Research, Teaching &amp; Service) Made a difference?</vt:lpstr>
    </vt:vector>
  </TitlesOfParts>
  <Company>Nova Southeastern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Insight</dc:title>
  <dc:creator>Raejean Tanyar</dc:creator>
  <cp:lastModifiedBy>Raejean Tanyar</cp:lastModifiedBy>
  <cp:revision>23</cp:revision>
  <dcterms:created xsi:type="dcterms:W3CDTF">2017-08-14T13:40:07Z</dcterms:created>
  <dcterms:modified xsi:type="dcterms:W3CDTF">2017-10-19T19:51:04Z</dcterms:modified>
</cp:coreProperties>
</file>